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7"/>
  </p:handoutMasterIdLst>
  <p:sldIdLst>
    <p:sldId id="256" r:id="rId2"/>
    <p:sldId id="257" r:id="rId3"/>
    <p:sldId id="258" r:id="rId4"/>
    <p:sldId id="259" r:id="rId5"/>
    <p:sldId id="260" r:id="rId6"/>
    <p:sldId id="265" r:id="rId7"/>
    <p:sldId id="266" r:id="rId8"/>
    <p:sldId id="267" r:id="rId9"/>
    <p:sldId id="268" r:id="rId10"/>
    <p:sldId id="293" r:id="rId11"/>
    <p:sldId id="287" r:id="rId12"/>
    <p:sldId id="269" r:id="rId13"/>
    <p:sldId id="270" r:id="rId14"/>
    <p:sldId id="261" r:id="rId15"/>
    <p:sldId id="272" r:id="rId16"/>
    <p:sldId id="271" r:id="rId17"/>
    <p:sldId id="275" r:id="rId18"/>
    <p:sldId id="274" r:id="rId19"/>
    <p:sldId id="273" r:id="rId20"/>
    <p:sldId id="288" r:id="rId21"/>
    <p:sldId id="276" r:id="rId22"/>
    <p:sldId id="289" r:id="rId23"/>
    <p:sldId id="283" r:id="rId24"/>
    <p:sldId id="262" r:id="rId25"/>
    <p:sldId id="277" r:id="rId26"/>
    <p:sldId id="280" r:id="rId27"/>
    <p:sldId id="279" r:id="rId28"/>
    <p:sldId id="281" r:id="rId29"/>
    <p:sldId id="284" r:id="rId30"/>
    <p:sldId id="282" r:id="rId31"/>
    <p:sldId id="263" r:id="rId32"/>
    <p:sldId id="292" r:id="rId33"/>
    <p:sldId id="291" r:id="rId34"/>
    <p:sldId id="290" r:id="rId35"/>
    <p:sldId id="286"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15" autoAdjust="0"/>
  </p:normalViewPr>
  <p:slideViewPr>
    <p:cSldViewPr>
      <p:cViewPr varScale="1">
        <p:scale>
          <a:sx n="49" d="100"/>
          <a:sy n="49" d="100"/>
        </p:scale>
        <p:origin x="-557" y="-72"/>
      </p:cViewPr>
      <p:guideLst>
        <p:guide orient="horz" pos="2160"/>
        <p:guide pos="2880"/>
      </p:guideLst>
    </p:cSldViewPr>
  </p:slideViewPr>
  <p:notesTextViewPr>
    <p:cViewPr>
      <p:scale>
        <a:sx n="100" d="100"/>
        <a:sy n="100" d="100"/>
      </p:scale>
      <p:origin x="0" y="0"/>
    </p:cViewPr>
  </p:notesTextViewPr>
  <p:notesViewPr>
    <p:cSldViewPr>
      <p:cViewPr varScale="1">
        <p:scale>
          <a:sx n="39" d="100"/>
          <a:sy n="39" d="100"/>
        </p:scale>
        <p:origin x="-2227" y="-8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350C3A3-3571-4F02-AAC4-0BDBD823B7A1}" type="datetimeFigureOut">
              <a:rPr lang="en-GB" smtClean="0"/>
              <a:pPr/>
              <a:t>06/10/2014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024788A-02E2-4B40-AE89-C1FE22C16818}"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74A9932-3279-4067-8D93-5CC1B2C92A69}" type="datetimeFigureOut">
              <a:rPr lang="en-GB" smtClean="0"/>
              <a:pPr/>
              <a:t>06/10/2014</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94A4F463-BFFB-4C0E-853D-D4B361D914D3}"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4A9932-3279-4067-8D93-5CC1B2C92A69}" type="datetimeFigureOut">
              <a:rPr lang="en-GB" smtClean="0"/>
              <a:pPr/>
              <a:t>06/10/2014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A4F463-BFFB-4C0E-853D-D4B361D914D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4A9932-3279-4067-8D93-5CC1B2C92A69}" type="datetimeFigureOut">
              <a:rPr lang="en-GB" smtClean="0"/>
              <a:pPr/>
              <a:t>06/10/2014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A4F463-BFFB-4C0E-853D-D4B361D914D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4A9932-3279-4067-8D93-5CC1B2C92A69}" type="datetimeFigureOut">
              <a:rPr lang="en-GB" smtClean="0"/>
              <a:pPr/>
              <a:t>06/10/2014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A4F463-BFFB-4C0E-853D-D4B361D914D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74A9932-3279-4067-8D93-5CC1B2C92A69}" type="datetimeFigureOut">
              <a:rPr lang="en-GB" smtClean="0"/>
              <a:pPr/>
              <a:t>06/10/2014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A4F463-BFFB-4C0E-853D-D4B361D914D3}"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4A9932-3279-4067-8D93-5CC1B2C92A69}" type="datetimeFigureOut">
              <a:rPr lang="en-GB" smtClean="0"/>
              <a:pPr/>
              <a:t>06/10/2014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A4F463-BFFB-4C0E-853D-D4B361D914D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74A9932-3279-4067-8D93-5CC1B2C92A69}" type="datetimeFigureOut">
              <a:rPr lang="en-GB" smtClean="0"/>
              <a:pPr/>
              <a:t>06/10/2014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4A4F463-BFFB-4C0E-853D-D4B361D914D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4A9932-3279-4067-8D93-5CC1B2C92A69}" type="datetimeFigureOut">
              <a:rPr lang="en-GB" smtClean="0"/>
              <a:pPr/>
              <a:t>06/10/2014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4A4F463-BFFB-4C0E-853D-D4B361D914D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4A9932-3279-4067-8D93-5CC1B2C92A69}" type="datetimeFigureOut">
              <a:rPr lang="en-GB" smtClean="0"/>
              <a:pPr/>
              <a:t>06/10/2014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4A4F463-BFFB-4C0E-853D-D4B361D914D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4A9932-3279-4067-8D93-5CC1B2C92A69}" type="datetimeFigureOut">
              <a:rPr lang="en-GB" smtClean="0"/>
              <a:pPr/>
              <a:t>06/10/2014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A4F463-BFFB-4C0E-853D-D4B361D914D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4A9932-3279-4067-8D93-5CC1B2C92A69}" type="datetimeFigureOut">
              <a:rPr lang="en-GB" smtClean="0"/>
              <a:pPr/>
              <a:t>06/10/2014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94A4F463-BFFB-4C0E-853D-D4B361D914D3}"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74A9932-3279-4067-8D93-5CC1B2C92A69}" type="datetimeFigureOut">
              <a:rPr lang="en-GB" smtClean="0"/>
              <a:pPr/>
              <a:t>06/10/2014</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4A4F463-BFFB-4C0E-853D-D4B361D914D3}"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1628800"/>
            <a:ext cx="7854696" cy="4536504"/>
          </a:xfrm>
        </p:spPr>
        <p:txBody>
          <a:bodyPr>
            <a:normAutofit lnSpcReduction="10000"/>
          </a:bodyPr>
          <a:lstStyle/>
          <a:p>
            <a:pPr algn="ctr"/>
            <a:r>
              <a:rPr lang="en-GB" sz="2800" dirty="0" smtClean="0">
                <a:solidFill>
                  <a:schemeClr val="bg1">
                    <a:lumMod val="95000"/>
                    <a:lumOff val="5000"/>
                  </a:schemeClr>
                </a:solidFill>
              </a:rPr>
              <a:t>Joint Meeting of the Parish Councils</a:t>
            </a:r>
          </a:p>
          <a:p>
            <a:pPr algn="ctr"/>
            <a:endParaRPr lang="en-GB" sz="2800" dirty="0" smtClean="0">
              <a:solidFill>
                <a:schemeClr val="bg1">
                  <a:lumMod val="95000"/>
                  <a:lumOff val="5000"/>
                </a:schemeClr>
              </a:solidFill>
            </a:endParaRPr>
          </a:p>
          <a:p>
            <a:pPr algn="ctr"/>
            <a:r>
              <a:rPr lang="en-GB" sz="2800" dirty="0" err="1" smtClean="0">
                <a:solidFill>
                  <a:schemeClr val="bg1">
                    <a:lumMod val="95000"/>
                    <a:lumOff val="5000"/>
                  </a:schemeClr>
                </a:solidFill>
              </a:rPr>
              <a:t>Embleton</a:t>
            </a:r>
            <a:endParaRPr lang="en-GB" sz="2800" dirty="0" smtClean="0">
              <a:solidFill>
                <a:schemeClr val="bg1">
                  <a:lumMod val="95000"/>
                  <a:lumOff val="5000"/>
                </a:schemeClr>
              </a:solidFill>
            </a:endParaRPr>
          </a:p>
          <a:p>
            <a:pPr algn="ctr"/>
            <a:endParaRPr lang="en-GB" sz="2800" dirty="0" smtClean="0">
              <a:solidFill>
                <a:schemeClr val="bg1">
                  <a:lumMod val="95000"/>
                  <a:lumOff val="5000"/>
                </a:schemeClr>
              </a:solidFill>
            </a:endParaRPr>
          </a:p>
          <a:p>
            <a:pPr algn="ctr"/>
            <a:r>
              <a:rPr lang="en-GB" sz="2800" dirty="0" smtClean="0">
                <a:solidFill>
                  <a:schemeClr val="bg1">
                    <a:lumMod val="95000"/>
                    <a:lumOff val="5000"/>
                  </a:schemeClr>
                </a:solidFill>
              </a:rPr>
              <a:t>Craster</a:t>
            </a:r>
          </a:p>
          <a:p>
            <a:pPr algn="ctr"/>
            <a:endParaRPr lang="en-GB" sz="2800" dirty="0" smtClean="0">
              <a:solidFill>
                <a:schemeClr val="bg1">
                  <a:lumMod val="95000"/>
                  <a:lumOff val="5000"/>
                </a:schemeClr>
              </a:solidFill>
            </a:endParaRPr>
          </a:p>
          <a:p>
            <a:pPr algn="ctr"/>
            <a:r>
              <a:rPr lang="en-GB" sz="2800" dirty="0" smtClean="0">
                <a:solidFill>
                  <a:schemeClr val="bg1">
                    <a:lumMod val="95000"/>
                    <a:lumOff val="5000"/>
                  </a:schemeClr>
                </a:solidFill>
              </a:rPr>
              <a:t>Newton by the Sea</a:t>
            </a:r>
          </a:p>
          <a:p>
            <a:pPr algn="ctr"/>
            <a:endParaRPr lang="en-GB" sz="2800" dirty="0" smtClean="0">
              <a:solidFill>
                <a:schemeClr val="bg1">
                  <a:lumMod val="95000"/>
                  <a:lumOff val="5000"/>
                </a:schemeClr>
              </a:solidFill>
            </a:endParaRPr>
          </a:p>
          <a:p>
            <a:pPr algn="ctr"/>
            <a:r>
              <a:rPr lang="en-GB" sz="2800" dirty="0" smtClean="0">
                <a:solidFill>
                  <a:schemeClr val="bg1">
                    <a:lumMod val="95000"/>
                    <a:lumOff val="5000"/>
                  </a:schemeClr>
                </a:solidFill>
              </a:rPr>
              <a:t>6th October 2014</a:t>
            </a:r>
            <a:endParaRPr lang="en-GB" sz="2800" dirty="0">
              <a:solidFill>
                <a:schemeClr val="bg1">
                  <a:lumMod val="95000"/>
                  <a:lumOff val="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1196752"/>
            <a:ext cx="7854696" cy="5112568"/>
          </a:xfrm>
        </p:spPr>
        <p:txBody>
          <a:bodyPr>
            <a:normAutofit/>
          </a:bodyPr>
          <a:lstStyle/>
          <a:p>
            <a:pPr algn="ctr"/>
            <a:r>
              <a:rPr lang="en-GB" sz="2800" dirty="0" err="1" smtClean="0">
                <a:solidFill>
                  <a:schemeClr val="bg1"/>
                </a:solidFill>
              </a:rPr>
              <a:t>Spitalford</a:t>
            </a:r>
            <a:r>
              <a:rPr lang="en-GB" sz="2800" dirty="0" smtClean="0">
                <a:solidFill>
                  <a:schemeClr val="bg1"/>
                </a:solidFill>
              </a:rPr>
              <a:t> Cemetery</a:t>
            </a:r>
          </a:p>
          <a:p>
            <a:pPr algn="ctr"/>
            <a:endParaRPr lang="en-GB" sz="2800" dirty="0" smtClean="0">
              <a:solidFill>
                <a:schemeClr val="bg1"/>
              </a:solidFill>
            </a:endParaRPr>
          </a:p>
          <a:p>
            <a:pPr algn="l"/>
            <a:r>
              <a:rPr lang="en-GB" sz="2800" dirty="0" smtClean="0">
                <a:solidFill>
                  <a:schemeClr val="bg1"/>
                </a:solidFill>
              </a:rPr>
              <a:t>This year the operating costs of the Cemetery have been significantly reduced and the fees have been increased to bring them more in line with the charges in Northumberland.</a:t>
            </a:r>
          </a:p>
          <a:p>
            <a:pPr algn="l"/>
            <a:endParaRPr lang="en-GB" sz="2800" dirty="0" smtClean="0">
              <a:solidFill>
                <a:schemeClr val="bg1"/>
              </a:solidFill>
            </a:endParaRPr>
          </a:p>
          <a:p>
            <a:pPr algn="l"/>
            <a:r>
              <a:rPr lang="en-GB" sz="2800" dirty="0" smtClean="0">
                <a:solidFill>
                  <a:schemeClr val="bg1"/>
                </a:solidFill>
              </a:rPr>
              <a:t>It is planned that from 2015 the Cemetery will be operating at break even and no charge will be made on the parishes for its operation.</a:t>
            </a:r>
            <a:endParaRPr lang="en-GB" sz="28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1196752"/>
            <a:ext cx="7854696" cy="5112568"/>
          </a:xfrm>
        </p:spPr>
        <p:txBody>
          <a:bodyPr>
            <a:normAutofit/>
          </a:bodyPr>
          <a:lstStyle/>
          <a:p>
            <a:pPr algn="ctr"/>
            <a:r>
              <a:rPr lang="en-GB" sz="2800" dirty="0" err="1" smtClean="0">
                <a:solidFill>
                  <a:schemeClr val="bg1"/>
                </a:solidFill>
              </a:rPr>
              <a:t>Spitalford</a:t>
            </a:r>
            <a:r>
              <a:rPr lang="en-GB" sz="2800" dirty="0" smtClean="0">
                <a:solidFill>
                  <a:schemeClr val="bg1"/>
                </a:solidFill>
              </a:rPr>
              <a:t> Cemetery</a:t>
            </a:r>
          </a:p>
          <a:p>
            <a:pPr algn="ctr"/>
            <a:endParaRPr lang="en-GB" sz="2800" dirty="0" smtClean="0">
              <a:solidFill>
                <a:schemeClr val="bg1"/>
              </a:solidFill>
            </a:endParaRPr>
          </a:p>
          <a:p>
            <a:pPr algn="l"/>
            <a:r>
              <a:rPr lang="en-GB" sz="2800" dirty="0" smtClean="0">
                <a:solidFill>
                  <a:schemeClr val="bg1"/>
                </a:solidFill>
              </a:rPr>
              <a:t>The work associated with the operation of the Cemetery will be put out to public tender. The Committee will select the contractors on the basis of a number of criteria.</a:t>
            </a:r>
            <a:endParaRPr lang="en-GB" sz="2800" dirty="0" smtClean="0">
              <a:solidFill>
                <a:schemeClr val="bg1"/>
              </a:solidFill>
            </a:endParaRPr>
          </a:p>
          <a:p>
            <a:pPr algn="l"/>
            <a:endParaRPr lang="en-GB" sz="2800" dirty="0" smtClean="0">
              <a:solidFill>
                <a:schemeClr val="bg1"/>
              </a:solidFill>
            </a:endParaRPr>
          </a:p>
          <a:p>
            <a:pPr algn="l"/>
            <a:r>
              <a:rPr lang="en-GB" sz="2800" dirty="0" smtClean="0">
                <a:solidFill>
                  <a:schemeClr val="bg1"/>
                </a:solidFill>
              </a:rPr>
              <a:t>It is estimated that there are sufficient plots in the Cemetery to provide for the current needs for approximately 30 years.</a:t>
            </a:r>
            <a:endParaRPr lang="en-GB" sz="28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1196752"/>
            <a:ext cx="7854696" cy="5112568"/>
          </a:xfrm>
        </p:spPr>
        <p:txBody>
          <a:bodyPr>
            <a:normAutofit/>
          </a:bodyPr>
          <a:lstStyle/>
          <a:p>
            <a:pPr algn="ctr"/>
            <a:r>
              <a:rPr lang="en-GB" sz="2800" dirty="0" err="1" smtClean="0">
                <a:solidFill>
                  <a:schemeClr val="bg1"/>
                </a:solidFill>
              </a:rPr>
              <a:t>Spitalford</a:t>
            </a:r>
            <a:r>
              <a:rPr lang="en-GB" sz="2800" dirty="0" smtClean="0">
                <a:solidFill>
                  <a:schemeClr val="bg1"/>
                </a:solidFill>
              </a:rPr>
              <a:t> Cemetery</a:t>
            </a:r>
          </a:p>
          <a:p>
            <a:pPr algn="ctr"/>
            <a:endParaRPr lang="en-GB" sz="2800" dirty="0" smtClean="0">
              <a:solidFill>
                <a:schemeClr val="bg1"/>
              </a:solidFill>
            </a:endParaRPr>
          </a:p>
          <a:p>
            <a:pPr algn="l"/>
            <a:r>
              <a:rPr lang="en-GB" sz="2800" dirty="0" smtClean="0">
                <a:solidFill>
                  <a:schemeClr val="bg1"/>
                </a:solidFill>
              </a:rPr>
              <a:t>Since 1883 a caretaker/sexton has lived in the house rent free in return for carrying out defined duties.</a:t>
            </a:r>
          </a:p>
          <a:p>
            <a:pPr algn="l"/>
            <a:endParaRPr lang="en-GB" sz="2800" dirty="0" smtClean="0">
              <a:solidFill>
                <a:schemeClr val="bg1"/>
              </a:solidFill>
            </a:endParaRPr>
          </a:p>
          <a:p>
            <a:pPr algn="l"/>
            <a:r>
              <a:rPr lang="en-GB" sz="2800" dirty="0" smtClean="0">
                <a:solidFill>
                  <a:schemeClr val="bg1"/>
                </a:solidFill>
              </a:rPr>
              <a:t>This is no longer considered to be appropriate due to current employment law. An economic rent has to be </a:t>
            </a:r>
            <a:r>
              <a:rPr lang="en-GB" sz="2800" dirty="0" smtClean="0">
                <a:solidFill>
                  <a:schemeClr val="bg1"/>
                </a:solidFill>
              </a:rPr>
              <a:t>charged.</a:t>
            </a:r>
            <a:endParaRPr lang="en-GB" sz="28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1196752"/>
            <a:ext cx="7854696" cy="5112568"/>
          </a:xfrm>
        </p:spPr>
        <p:txBody>
          <a:bodyPr>
            <a:normAutofit lnSpcReduction="10000"/>
          </a:bodyPr>
          <a:lstStyle/>
          <a:p>
            <a:pPr algn="ctr"/>
            <a:r>
              <a:rPr lang="en-GB" sz="2800" dirty="0" err="1" smtClean="0">
                <a:solidFill>
                  <a:schemeClr val="bg1"/>
                </a:solidFill>
              </a:rPr>
              <a:t>Spitalford</a:t>
            </a:r>
            <a:r>
              <a:rPr lang="en-GB" sz="2800" dirty="0" smtClean="0">
                <a:solidFill>
                  <a:schemeClr val="bg1"/>
                </a:solidFill>
              </a:rPr>
              <a:t> Cemetery</a:t>
            </a:r>
          </a:p>
          <a:p>
            <a:pPr algn="ctr"/>
            <a:endParaRPr lang="en-GB" sz="2800" dirty="0" smtClean="0">
              <a:solidFill>
                <a:schemeClr val="bg1"/>
              </a:solidFill>
            </a:endParaRPr>
          </a:p>
          <a:p>
            <a:pPr algn="l"/>
            <a:r>
              <a:rPr lang="en-GB" sz="2800" dirty="0" smtClean="0">
                <a:solidFill>
                  <a:schemeClr val="bg1"/>
                </a:solidFill>
              </a:rPr>
              <a:t>To determine the correct economic rent a survey of the house was commissioned by the committee which revealed that the house is not in a fit state to be let.</a:t>
            </a:r>
          </a:p>
          <a:p>
            <a:pPr algn="l"/>
            <a:endParaRPr lang="en-GB" sz="2800" dirty="0" smtClean="0">
              <a:solidFill>
                <a:schemeClr val="bg1"/>
              </a:solidFill>
            </a:endParaRPr>
          </a:p>
          <a:p>
            <a:pPr algn="l"/>
            <a:r>
              <a:rPr lang="en-GB" sz="2800" dirty="0" smtClean="0">
                <a:solidFill>
                  <a:schemeClr val="bg1"/>
                </a:solidFill>
              </a:rPr>
              <a:t>The house was valued at £150,000 in its present state and £200,000 if it was renovated. The cost of renovation is estimated at £50,000. The economic rent is £450 - £500 per month.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9552" y="1124744"/>
            <a:ext cx="7854696" cy="5112568"/>
          </a:xfrm>
        </p:spPr>
        <p:txBody>
          <a:bodyPr>
            <a:normAutofit lnSpcReduction="10000"/>
          </a:bodyPr>
          <a:lstStyle/>
          <a:p>
            <a:pPr algn="ctr"/>
            <a:r>
              <a:rPr lang="en-GB" sz="2800" dirty="0" smtClean="0">
                <a:solidFill>
                  <a:schemeClr val="accent5">
                    <a:lumMod val="60000"/>
                    <a:lumOff val="40000"/>
                  </a:schemeClr>
                </a:solidFill>
              </a:rPr>
              <a:t>Governance</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In 1974 the ownership and responsibility for Cemeteries was passed by act of parliament to Town and Parish Councils.</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There is an instruction in the archives from NALC advising the Committee on the action necessary to be taken by it and the three parish councils to implement the Act. There is no evidence this was done.</a:t>
            </a:r>
            <a:endParaRPr lang="en-GB" sz="2800" dirty="0">
              <a:solidFill>
                <a:schemeClr val="accent5">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9552" y="1124744"/>
            <a:ext cx="7854696" cy="5112568"/>
          </a:xfrm>
        </p:spPr>
        <p:txBody>
          <a:bodyPr>
            <a:normAutofit/>
          </a:bodyPr>
          <a:lstStyle/>
          <a:p>
            <a:pPr algn="ctr"/>
            <a:r>
              <a:rPr lang="en-GB" sz="2800" dirty="0" smtClean="0">
                <a:solidFill>
                  <a:schemeClr val="accent5">
                    <a:lumMod val="60000"/>
                    <a:lumOff val="40000"/>
                  </a:schemeClr>
                </a:solidFill>
              </a:rPr>
              <a:t>Governance</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The act required the parishes to establish and control the committee as a sub-committee of all three councils with defined Terms of Reference and Standing Orders.</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Meetings of the Committee were to be open to the public and all documentation to be within the public domain. </a:t>
            </a:r>
            <a:endParaRPr lang="en-GB" sz="2800" dirty="0">
              <a:solidFill>
                <a:schemeClr val="accent5">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9552" y="1124744"/>
            <a:ext cx="7854696" cy="5112568"/>
          </a:xfrm>
        </p:spPr>
        <p:txBody>
          <a:bodyPr>
            <a:normAutofit lnSpcReduction="10000"/>
          </a:bodyPr>
          <a:lstStyle/>
          <a:p>
            <a:pPr algn="ctr"/>
            <a:r>
              <a:rPr lang="en-GB" sz="2800" dirty="0" smtClean="0">
                <a:solidFill>
                  <a:schemeClr val="accent5">
                    <a:lumMod val="60000"/>
                    <a:lumOff val="40000"/>
                  </a:schemeClr>
                </a:solidFill>
              </a:rPr>
              <a:t>Governance</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It became apparent in the Spring of this year that the operation of the Burial Committee was not in accordance with current legislation.</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An informal meeting of representatives of the three parish councils was held with David Francis of NALC. The meeting agreed that David should prepare Terms of Reference for the Committee to be approved by all of the Parish Councils.</a:t>
            </a:r>
            <a:endParaRPr lang="en-GB" sz="2800" dirty="0">
              <a:solidFill>
                <a:schemeClr val="accent5">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9552" y="1124744"/>
            <a:ext cx="7854696" cy="5112568"/>
          </a:xfrm>
        </p:spPr>
        <p:txBody>
          <a:bodyPr>
            <a:normAutofit/>
          </a:bodyPr>
          <a:lstStyle/>
          <a:p>
            <a:pPr algn="ctr"/>
            <a:r>
              <a:rPr lang="en-GB" sz="2800" dirty="0" smtClean="0">
                <a:solidFill>
                  <a:schemeClr val="accent5">
                    <a:lumMod val="60000"/>
                    <a:lumOff val="40000"/>
                  </a:schemeClr>
                </a:solidFill>
              </a:rPr>
              <a:t>Governance</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Terms of Reference for the Burial Committee were approved by all three Parish Councils. </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These are based on Terms of Reference of other Joint Burial Committees of which there are many throughout England.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9552" y="1124744"/>
            <a:ext cx="7854696" cy="5733256"/>
          </a:xfrm>
        </p:spPr>
        <p:txBody>
          <a:bodyPr>
            <a:normAutofit/>
          </a:bodyPr>
          <a:lstStyle/>
          <a:p>
            <a:pPr algn="ctr"/>
            <a:r>
              <a:rPr lang="en-GB" sz="2800" dirty="0" smtClean="0">
                <a:solidFill>
                  <a:schemeClr val="accent5">
                    <a:lumMod val="60000"/>
                    <a:lumOff val="40000"/>
                  </a:schemeClr>
                </a:solidFill>
              </a:rPr>
              <a:t>Governance</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Under the Terms of Reference the Committee can take whatever legal actions it considers appropriate for the efficient management of the Cemetery House.</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The Committee is tasked with producing an annual budget in November each year. This budget has to be approved by the Parish Councils.</a:t>
            </a:r>
          </a:p>
          <a:p>
            <a:pPr algn="l"/>
            <a:endParaRPr lang="en-GB" sz="2800" dirty="0" smtClean="0">
              <a:solidFill>
                <a:schemeClr val="accent5">
                  <a:lumMod val="60000"/>
                  <a:lumOff val="40000"/>
                </a:schemeClr>
              </a:solidFill>
            </a:endParaRPr>
          </a:p>
          <a:p>
            <a:pPr algn="l"/>
            <a:endParaRPr lang="en-GB" sz="2800" dirty="0" smtClean="0">
              <a:solidFill>
                <a:schemeClr val="accent5">
                  <a:lumMod val="60000"/>
                  <a:lumOff val="40000"/>
                </a:schemeClr>
              </a:solidFill>
            </a:endParaRPr>
          </a:p>
          <a:p>
            <a:pPr algn="l"/>
            <a:endParaRPr lang="en-GB" sz="2800" dirty="0" smtClean="0">
              <a:solidFill>
                <a:schemeClr val="accent5">
                  <a:lumMod val="60000"/>
                  <a:lumOff val="40000"/>
                </a:schemeClr>
              </a:solidFill>
            </a:endParaRPr>
          </a:p>
          <a:p>
            <a:pPr algn="l"/>
            <a:endParaRPr lang="en-GB" sz="2800" dirty="0" smtClean="0">
              <a:solidFill>
                <a:schemeClr val="accent5">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9552" y="1124744"/>
            <a:ext cx="7854696" cy="5112568"/>
          </a:xfrm>
        </p:spPr>
        <p:txBody>
          <a:bodyPr>
            <a:normAutofit/>
          </a:bodyPr>
          <a:lstStyle/>
          <a:p>
            <a:pPr algn="ctr"/>
            <a:r>
              <a:rPr lang="en-GB" sz="2800" dirty="0" smtClean="0">
                <a:solidFill>
                  <a:schemeClr val="accent5">
                    <a:lumMod val="60000"/>
                    <a:lumOff val="40000"/>
                  </a:schemeClr>
                </a:solidFill>
              </a:rPr>
              <a:t>Governance</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The Terms of Reference allow the committee to delegate to officers such aspects of its day-to-day decision–making as it considers appropriate and to report on this to the full Committee meetings. </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The Clerk, Chair and Vice-Chair are officers of the committee.</a:t>
            </a:r>
          </a:p>
          <a:p>
            <a:pPr algn="l"/>
            <a:endParaRPr lang="en-GB" sz="2800" dirty="0" smtClean="0">
              <a:solidFill>
                <a:schemeClr val="accent5">
                  <a:lumMod val="60000"/>
                  <a:lumOff val="40000"/>
                </a:schemeClr>
              </a:solidFill>
            </a:endParaRPr>
          </a:p>
          <a:p>
            <a:pPr algn="l"/>
            <a:endParaRPr lang="en-GB" sz="2800" dirty="0" smtClean="0">
              <a:solidFill>
                <a:schemeClr val="accent5">
                  <a:lumMod val="60000"/>
                  <a:lumOff val="40000"/>
                </a:schemeClr>
              </a:solidFill>
            </a:endParaRPr>
          </a:p>
          <a:p>
            <a:pPr algn="l"/>
            <a:endParaRPr lang="en-GB" sz="2800" dirty="0">
              <a:solidFill>
                <a:schemeClr val="accent5">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1268760"/>
            <a:ext cx="7854696" cy="5040560"/>
          </a:xfrm>
        </p:spPr>
        <p:txBody>
          <a:bodyPr/>
          <a:lstStyle/>
          <a:p>
            <a:pPr algn="ctr">
              <a:buClr>
                <a:srgbClr val="FF0000"/>
              </a:buClr>
            </a:pPr>
            <a:r>
              <a:rPr lang="en-GB" dirty="0" smtClean="0">
                <a:solidFill>
                  <a:schemeClr val="bg1"/>
                </a:solidFill>
              </a:rPr>
              <a:t>Programme:</a:t>
            </a:r>
          </a:p>
          <a:p>
            <a:pPr algn="l">
              <a:buClr>
                <a:srgbClr val="FF0000"/>
              </a:buClr>
            </a:pPr>
            <a:endParaRPr lang="en-GB" dirty="0" smtClean="0">
              <a:solidFill>
                <a:schemeClr val="bg1"/>
              </a:solidFill>
            </a:endParaRPr>
          </a:p>
          <a:p>
            <a:pPr lvl="1" algn="l">
              <a:lnSpc>
                <a:spcPct val="300000"/>
              </a:lnSpc>
              <a:buClr>
                <a:srgbClr val="FF0000"/>
              </a:buClr>
              <a:buFont typeface="Wingdings" pitchFamily="2" charset="2"/>
              <a:buChar char="v"/>
            </a:pPr>
            <a:r>
              <a:rPr lang="en-GB" dirty="0" smtClean="0">
                <a:solidFill>
                  <a:schemeClr val="bg1"/>
                </a:solidFill>
              </a:rPr>
              <a:t>      </a:t>
            </a:r>
            <a:r>
              <a:rPr lang="en-GB" dirty="0" err="1" smtClean="0">
                <a:solidFill>
                  <a:schemeClr val="bg1"/>
                </a:solidFill>
              </a:rPr>
              <a:t>Spitalford</a:t>
            </a:r>
            <a:r>
              <a:rPr lang="en-GB" dirty="0" smtClean="0">
                <a:solidFill>
                  <a:schemeClr val="bg1"/>
                </a:solidFill>
              </a:rPr>
              <a:t> Cemetery</a:t>
            </a:r>
          </a:p>
          <a:p>
            <a:pPr lvl="1" algn="l">
              <a:lnSpc>
                <a:spcPct val="300000"/>
              </a:lnSpc>
              <a:buClr>
                <a:srgbClr val="FF0000"/>
              </a:buClr>
              <a:buFont typeface="Wingdings" pitchFamily="2" charset="2"/>
              <a:buChar char="v"/>
            </a:pPr>
            <a:r>
              <a:rPr lang="en-GB" dirty="0" smtClean="0">
                <a:solidFill>
                  <a:schemeClr val="bg1"/>
                </a:solidFill>
              </a:rPr>
              <a:t>      Cemetery Governance</a:t>
            </a:r>
          </a:p>
          <a:p>
            <a:pPr lvl="1" algn="l">
              <a:lnSpc>
                <a:spcPct val="300000"/>
              </a:lnSpc>
              <a:buClr>
                <a:srgbClr val="FF0000"/>
              </a:buClr>
              <a:buFont typeface="Wingdings" pitchFamily="2" charset="2"/>
              <a:buChar char="v"/>
            </a:pPr>
            <a:r>
              <a:rPr lang="en-GB" dirty="0" smtClean="0">
                <a:solidFill>
                  <a:schemeClr val="bg1"/>
                </a:solidFill>
              </a:rPr>
              <a:t>      Policy Options </a:t>
            </a:r>
            <a:endParaRPr lang="en-GB"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9552" y="1124744"/>
            <a:ext cx="7854696" cy="5112568"/>
          </a:xfrm>
        </p:spPr>
        <p:txBody>
          <a:bodyPr>
            <a:normAutofit lnSpcReduction="10000"/>
          </a:bodyPr>
          <a:lstStyle/>
          <a:p>
            <a:pPr algn="ctr"/>
            <a:r>
              <a:rPr lang="en-GB" sz="2800" dirty="0" smtClean="0">
                <a:solidFill>
                  <a:schemeClr val="accent5">
                    <a:lumMod val="60000"/>
                    <a:lumOff val="40000"/>
                  </a:schemeClr>
                </a:solidFill>
              </a:rPr>
              <a:t>Governance</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The development of the Cemetery into a viable long term concern requires considerable management time. </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Researching, developing and presenting plans to the committee and the Parish Councils is outside of the scope of work of the Clerk and is undertaken by the Chair, Vice-Chair and other members of the committee.</a:t>
            </a:r>
          </a:p>
          <a:p>
            <a:pPr algn="l"/>
            <a:endParaRPr lang="en-GB" sz="2800" dirty="0" smtClean="0">
              <a:solidFill>
                <a:schemeClr val="accent5">
                  <a:lumMod val="60000"/>
                  <a:lumOff val="40000"/>
                </a:schemeClr>
              </a:solidFill>
            </a:endParaRPr>
          </a:p>
          <a:p>
            <a:pPr algn="l"/>
            <a:endParaRPr lang="en-GB" sz="2800" dirty="0">
              <a:solidFill>
                <a:schemeClr val="accent5">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467544" y="1124744"/>
            <a:ext cx="7854696" cy="5112568"/>
          </a:xfrm>
        </p:spPr>
        <p:txBody>
          <a:bodyPr>
            <a:normAutofit lnSpcReduction="10000"/>
          </a:bodyPr>
          <a:lstStyle/>
          <a:p>
            <a:pPr algn="ctr"/>
            <a:r>
              <a:rPr lang="en-GB" sz="2800" dirty="0" smtClean="0">
                <a:solidFill>
                  <a:schemeClr val="accent5">
                    <a:lumMod val="60000"/>
                    <a:lumOff val="40000"/>
                  </a:schemeClr>
                </a:solidFill>
              </a:rPr>
              <a:t>Governance</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The Parish Councils decide the Policy.</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The Committee decide the Strategy.</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The Officers implement the Strategy.</a:t>
            </a:r>
          </a:p>
          <a:p>
            <a:pPr algn="l"/>
            <a:endParaRPr lang="en-GB" sz="2800" dirty="0" smtClean="0">
              <a:solidFill>
                <a:schemeClr val="accent5">
                  <a:lumMod val="60000"/>
                  <a:lumOff val="40000"/>
                </a:schemeClr>
              </a:solidFill>
            </a:endParaRPr>
          </a:p>
          <a:p>
            <a:pPr algn="l"/>
            <a:r>
              <a:rPr lang="en-GB" sz="2800" dirty="0" smtClean="0">
                <a:solidFill>
                  <a:schemeClr val="accent5">
                    <a:lumMod val="60000"/>
                    <a:lumOff val="40000"/>
                  </a:schemeClr>
                </a:solidFill>
              </a:rPr>
              <a:t>The committee is not a legal entity so one of the Parish Councils has to “host” it and make contracts on its behalf.</a:t>
            </a:r>
          </a:p>
          <a:p>
            <a:pPr algn="l"/>
            <a:endParaRPr lang="en-GB" sz="2800" dirty="0" smtClean="0">
              <a:solidFill>
                <a:schemeClr val="accent5">
                  <a:lumMod val="60000"/>
                  <a:lumOff val="40000"/>
                </a:schemeClr>
              </a:solidFill>
            </a:endParaRPr>
          </a:p>
          <a:p>
            <a:pPr algn="l"/>
            <a:endParaRPr lang="en-GB" sz="2800" dirty="0" smtClean="0">
              <a:solidFill>
                <a:schemeClr val="accent5">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980728"/>
            <a:ext cx="7854696" cy="5688632"/>
          </a:xfrm>
        </p:spPr>
        <p:txBody>
          <a:bodyPr>
            <a:normAutofit/>
          </a:bodyPr>
          <a:lstStyle/>
          <a:p>
            <a:pPr algn="ctr"/>
            <a:r>
              <a:rPr lang="en-GB" dirty="0" smtClean="0"/>
              <a:t>Cemetery Management Policy</a:t>
            </a:r>
          </a:p>
          <a:p>
            <a:pPr algn="ctr"/>
            <a:endParaRPr lang="en-GB" dirty="0" smtClean="0"/>
          </a:p>
          <a:p>
            <a:pPr algn="l"/>
            <a:r>
              <a:rPr lang="en-GB" dirty="0" smtClean="0"/>
              <a:t>The Committee recommends that </a:t>
            </a:r>
            <a:r>
              <a:rPr lang="en-GB" dirty="0" err="1" smtClean="0"/>
              <a:t>Embleton</a:t>
            </a:r>
            <a:r>
              <a:rPr lang="en-GB" dirty="0" smtClean="0"/>
              <a:t> Parish Council be formally appointed as the host Council for the activities of the Committee.</a:t>
            </a:r>
          </a:p>
          <a:p>
            <a:pPr algn="l"/>
            <a:endParaRPr lang="en-GB" dirty="0" smtClean="0"/>
          </a:p>
          <a:p>
            <a:pPr algn="l"/>
            <a:r>
              <a:rPr lang="en-GB" dirty="0" smtClean="0"/>
              <a:t>The bank account and all legal contracts would be made by the host council on behalf of the committee, but separate audited accounts would be kept.</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980728"/>
            <a:ext cx="7854696" cy="5688632"/>
          </a:xfrm>
        </p:spPr>
        <p:txBody>
          <a:bodyPr>
            <a:normAutofit lnSpcReduction="10000"/>
          </a:bodyPr>
          <a:lstStyle/>
          <a:p>
            <a:pPr algn="ctr"/>
            <a:r>
              <a:rPr lang="en-GB" dirty="0" smtClean="0"/>
              <a:t>Cemetery Management Policy</a:t>
            </a:r>
          </a:p>
          <a:p>
            <a:pPr algn="ctr"/>
            <a:endParaRPr lang="en-GB" dirty="0" smtClean="0"/>
          </a:p>
          <a:p>
            <a:pPr algn="l"/>
            <a:r>
              <a:rPr lang="en-GB" dirty="0" smtClean="0"/>
              <a:t>The Committee recommends that the Cemetery Finances be planned so that it can operate without a subsidy from the Parishes.</a:t>
            </a:r>
          </a:p>
          <a:p>
            <a:pPr algn="l"/>
            <a:endParaRPr lang="en-GB" dirty="0" smtClean="0"/>
          </a:p>
          <a:p>
            <a:pPr algn="l"/>
            <a:r>
              <a:rPr lang="en-GB" dirty="0" smtClean="0"/>
              <a:t>The Committee believe this is possible by increasing charges in line with other cemeteries and reducing operating costs.</a:t>
            </a:r>
          </a:p>
          <a:p>
            <a:pPr algn="l"/>
            <a:endParaRPr lang="en-GB" dirty="0" smtClean="0"/>
          </a:p>
          <a:p>
            <a:pPr algn="l"/>
            <a:r>
              <a:rPr lang="en-GB" dirty="0" smtClean="0"/>
              <a:t>This is a change from the previous practice and the Committee would like formal agreement that they should adopt this policy.</a:t>
            </a:r>
          </a:p>
          <a:p>
            <a:pPr algn="l"/>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980728"/>
            <a:ext cx="7854696" cy="5688632"/>
          </a:xfrm>
        </p:spPr>
        <p:txBody>
          <a:bodyPr/>
          <a:lstStyle/>
          <a:p>
            <a:pPr algn="ctr"/>
            <a:r>
              <a:rPr lang="en-GB" dirty="0" smtClean="0"/>
              <a:t>House Management Policy</a:t>
            </a:r>
          </a:p>
          <a:p>
            <a:pPr algn="ctr"/>
            <a:endParaRPr lang="en-GB" dirty="0" smtClean="0"/>
          </a:p>
          <a:p>
            <a:pPr algn="l"/>
            <a:r>
              <a:rPr lang="en-GB" dirty="0" smtClean="0"/>
              <a:t>The Officers have developed and </a:t>
            </a:r>
            <a:r>
              <a:rPr lang="en-GB" dirty="0" err="1" smtClean="0"/>
              <a:t>costed</a:t>
            </a:r>
            <a:r>
              <a:rPr lang="en-GB" dirty="0" smtClean="0"/>
              <a:t> optional policies for the future management of the Cemetery House.</a:t>
            </a:r>
          </a:p>
          <a:p>
            <a:pPr algn="l"/>
            <a:endParaRPr lang="en-GB" dirty="0" smtClean="0"/>
          </a:p>
          <a:p>
            <a:pPr algn="l"/>
            <a:r>
              <a:rPr lang="en-GB" dirty="0" smtClean="0"/>
              <a:t>The Parish Councils are asked to select which policy should be followed by the Committee.</a:t>
            </a:r>
          </a:p>
          <a:p>
            <a:pPr algn="l"/>
            <a:endParaRPr lang="en-GB" dirty="0" smtClean="0"/>
          </a:p>
          <a:p>
            <a:pPr algn="l"/>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980728"/>
            <a:ext cx="7854696" cy="5688632"/>
          </a:xfrm>
        </p:spPr>
        <p:txBody>
          <a:bodyPr>
            <a:normAutofit lnSpcReduction="10000"/>
          </a:bodyPr>
          <a:lstStyle/>
          <a:p>
            <a:pPr algn="ctr"/>
            <a:r>
              <a:rPr lang="en-GB" dirty="0" smtClean="0"/>
              <a:t>Policy option 1 – Sell the House</a:t>
            </a:r>
          </a:p>
          <a:p>
            <a:pPr algn="ctr"/>
            <a:endParaRPr lang="en-GB" dirty="0" smtClean="0"/>
          </a:p>
          <a:p>
            <a:pPr algn="l"/>
            <a:r>
              <a:rPr lang="en-GB" dirty="0" smtClean="0"/>
              <a:t>Create a large fund for the Burial Committee.</a:t>
            </a:r>
          </a:p>
          <a:p>
            <a:pPr algn="l"/>
            <a:endParaRPr lang="en-GB" dirty="0" smtClean="0"/>
          </a:p>
          <a:p>
            <a:pPr algn="l"/>
            <a:r>
              <a:rPr lang="en-GB" dirty="0" smtClean="0"/>
              <a:t>Evict the Caretaker.</a:t>
            </a:r>
          </a:p>
          <a:p>
            <a:pPr algn="l"/>
            <a:endParaRPr lang="en-GB" dirty="0" smtClean="0"/>
          </a:p>
          <a:p>
            <a:pPr algn="l"/>
            <a:r>
              <a:rPr lang="en-GB" dirty="0" smtClean="0"/>
              <a:t>No on site Caretaker.</a:t>
            </a:r>
          </a:p>
          <a:p>
            <a:pPr algn="l"/>
            <a:endParaRPr lang="en-GB" dirty="0" smtClean="0"/>
          </a:p>
          <a:p>
            <a:pPr algn="l"/>
            <a:r>
              <a:rPr lang="en-GB" dirty="0" smtClean="0"/>
              <a:t>Who owns the House?</a:t>
            </a:r>
          </a:p>
          <a:p>
            <a:pPr algn="l"/>
            <a:endParaRPr lang="en-GB" dirty="0" smtClean="0"/>
          </a:p>
          <a:p>
            <a:pPr algn="l"/>
            <a:r>
              <a:rPr lang="en-GB" dirty="0" smtClean="0"/>
              <a:t>Community asset becomes a holiday home.</a:t>
            </a:r>
          </a:p>
          <a:p>
            <a:pPr algn="l"/>
            <a:endParaRPr lang="en-GB" dirty="0" smtClean="0"/>
          </a:p>
          <a:p>
            <a:pPr algn="l"/>
            <a:r>
              <a:rPr lang="en-GB" dirty="0" smtClean="0"/>
              <a:t>Selling the family silver.</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980728"/>
            <a:ext cx="7854696" cy="5688632"/>
          </a:xfrm>
        </p:spPr>
        <p:txBody>
          <a:bodyPr>
            <a:normAutofit/>
          </a:bodyPr>
          <a:lstStyle/>
          <a:p>
            <a:pPr algn="ctr"/>
            <a:r>
              <a:rPr lang="en-GB" dirty="0" smtClean="0"/>
              <a:t>Policy options 1 – Sell the House</a:t>
            </a:r>
          </a:p>
          <a:p>
            <a:pPr algn="ctr"/>
            <a:r>
              <a:rPr lang="en-GB" dirty="0" err="1" smtClean="0"/>
              <a:t>Costings</a:t>
            </a:r>
            <a:endParaRPr lang="en-GB" dirty="0" smtClean="0"/>
          </a:p>
          <a:p>
            <a:pPr algn="ctr"/>
            <a:endParaRPr lang="en-GB" dirty="0" smtClean="0"/>
          </a:p>
          <a:p>
            <a:pPr algn="l"/>
            <a:r>
              <a:rPr lang="en-GB" dirty="0" smtClean="0"/>
              <a:t>House sale 					£150,000</a:t>
            </a:r>
          </a:p>
          <a:p>
            <a:pPr algn="l"/>
            <a:endParaRPr lang="en-GB" dirty="0" smtClean="0"/>
          </a:p>
          <a:p>
            <a:pPr algn="l"/>
            <a:r>
              <a:rPr lang="en-GB" dirty="0" smtClean="0"/>
              <a:t>Invested at 2%			    	£3,000 pa</a:t>
            </a:r>
          </a:p>
          <a:p>
            <a:pPr algn="l"/>
            <a:endParaRPr lang="en-GB" dirty="0" smtClean="0"/>
          </a:p>
          <a:p>
            <a:pPr algn="l"/>
            <a:r>
              <a:rPr lang="en-GB" dirty="0" smtClean="0"/>
              <a:t>After 15 years value of fund		£185,700</a:t>
            </a:r>
          </a:p>
          <a:p>
            <a:pPr algn="l"/>
            <a:endParaRPr lang="en-GB" dirty="0" smtClean="0"/>
          </a:p>
          <a:p>
            <a:pPr algn="l"/>
            <a:r>
              <a:rPr lang="en-GB" dirty="0" smtClean="0"/>
              <a:t>Income from fund after 15 years	£3,700 pa</a:t>
            </a:r>
          </a:p>
          <a:p>
            <a:pPr algn="ctr"/>
            <a:endParaRPr lang="en-GB" dirty="0" smtClean="0"/>
          </a:p>
          <a:p>
            <a:pPr algn="ctr"/>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980728"/>
            <a:ext cx="7854696" cy="5688632"/>
          </a:xfrm>
        </p:spPr>
        <p:txBody>
          <a:bodyPr>
            <a:normAutofit lnSpcReduction="10000"/>
          </a:bodyPr>
          <a:lstStyle/>
          <a:p>
            <a:pPr algn="ctr"/>
            <a:r>
              <a:rPr lang="en-GB" dirty="0" smtClean="0"/>
              <a:t>Policy option 2 – renovate the house</a:t>
            </a:r>
          </a:p>
          <a:p>
            <a:pPr algn="ctr"/>
            <a:endParaRPr lang="en-GB" dirty="0" smtClean="0"/>
          </a:p>
          <a:p>
            <a:pPr algn="l"/>
            <a:r>
              <a:rPr lang="en-GB" dirty="0" smtClean="0"/>
              <a:t>Parish Councils have to approve loans.</a:t>
            </a:r>
          </a:p>
          <a:p>
            <a:pPr algn="l"/>
            <a:endParaRPr lang="en-GB" dirty="0" smtClean="0"/>
          </a:p>
          <a:p>
            <a:pPr algn="l"/>
            <a:r>
              <a:rPr lang="en-GB" dirty="0" smtClean="0"/>
              <a:t>Loans serviced by the Burial Committee – no cost to the Parishes.</a:t>
            </a:r>
          </a:p>
          <a:p>
            <a:pPr algn="l"/>
            <a:endParaRPr lang="en-GB" dirty="0" smtClean="0"/>
          </a:p>
          <a:p>
            <a:pPr algn="l"/>
            <a:r>
              <a:rPr lang="en-GB" dirty="0" smtClean="0"/>
              <a:t>Caretaker on site.</a:t>
            </a:r>
          </a:p>
          <a:p>
            <a:pPr algn="l"/>
            <a:endParaRPr lang="en-GB" dirty="0" smtClean="0"/>
          </a:p>
          <a:p>
            <a:pPr algn="l"/>
            <a:r>
              <a:rPr lang="en-GB" dirty="0" smtClean="0"/>
              <a:t>Enhances the value of the asset.</a:t>
            </a:r>
          </a:p>
          <a:p>
            <a:pPr algn="l"/>
            <a:endParaRPr lang="en-GB" dirty="0" smtClean="0"/>
          </a:p>
          <a:p>
            <a:pPr algn="l"/>
            <a:r>
              <a:rPr lang="en-GB" dirty="0" smtClean="0"/>
              <a:t>After loan is paid all of the rent distributed amongst the Parishes.</a:t>
            </a:r>
          </a:p>
          <a:p>
            <a:pPr algn="l"/>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611560" y="836712"/>
            <a:ext cx="7854696" cy="5688632"/>
          </a:xfrm>
        </p:spPr>
        <p:txBody>
          <a:bodyPr>
            <a:normAutofit/>
          </a:bodyPr>
          <a:lstStyle/>
          <a:p>
            <a:pPr algn="ctr"/>
            <a:r>
              <a:rPr lang="en-GB" dirty="0" smtClean="0"/>
              <a:t>Policy option 2 – renovate the house</a:t>
            </a:r>
          </a:p>
          <a:p>
            <a:pPr algn="ctr"/>
            <a:r>
              <a:rPr lang="en-GB" dirty="0" err="1" smtClean="0"/>
              <a:t>Costings</a:t>
            </a:r>
            <a:endParaRPr lang="en-GB" dirty="0" smtClean="0"/>
          </a:p>
          <a:p>
            <a:pPr algn="l"/>
            <a:r>
              <a:rPr lang="en-GB" dirty="0" smtClean="0"/>
              <a:t>Annual Expenditure</a:t>
            </a:r>
          </a:p>
          <a:p>
            <a:pPr algn="l"/>
            <a:r>
              <a:rPr lang="en-GB" dirty="0" smtClean="0"/>
              <a:t>Loan of £50,000 over 15 years		£4,250</a:t>
            </a:r>
          </a:p>
          <a:p>
            <a:pPr algn="l"/>
            <a:endParaRPr lang="en-GB" dirty="0" smtClean="0"/>
          </a:p>
          <a:p>
            <a:pPr algn="l"/>
            <a:r>
              <a:rPr lang="en-GB" dirty="0" smtClean="0"/>
              <a:t>Annual Income</a:t>
            </a:r>
          </a:p>
          <a:p>
            <a:pPr algn="l"/>
            <a:r>
              <a:rPr lang="en-GB" dirty="0" smtClean="0"/>
              <a:t>Rent in 2015				£5,400</a:t>
            </a:r>
          </a:p>
          <a:p>
            <a:pPr algn="l"/>
            <a:r>
              <a:rPr lang="en-GB" dirty="0" smtClean="0"/>
              <a:t>Rent in 2030 at 1.5% inflation		£6,600</a:t>
            </a:r>
          </a:p>
          <a:p>
            <a:pPr algn="l"/>
            <a:r>
              <a:rPr lang="en-GB" dirty="0" smtClean="0"/>
              <a:t>Average rent				£6,000</a:t>
            </a:r>
          </a:p>
          <a:p>
            <a:pPr algn="l"/>
            <a:endParaRPr lang="en-GB" dirty="0" smtClean="0"/>
          </a:p>
          <a:p>
            <a:pPr algn="l"/>
            <a:r>
              <a:rPr lang="en-GB" dirty="0" smtClean="0"/>
              <a:t>Average contribution			£1,750</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467544" y="764704"/>
            <a:ext cx="7854696" cy="5688632"/>
          </a:xfrm>
        </p:spPr>
        <p:txBody>
          <a:bodyPr>
            <a:normAutofit/>
          </a:bodyPr>
          <a:lstStyle/>
          <a:p>
            <a:pPr algn="ctr"/>
            <a:r>
              <a:rPr lang="en-GB" dirty="0" smtClean="0"/>
              <a:t>Policy option 2 – renovate the house</a:t>
            </a:r>
          </a:p>
          <a:p>
            <a:pPr algn="ctr"/>
            <a:r>
              <a:rPr lang="en-GB" dirty="0" err="1" smtClean="0"/>
              <a:t>Costings</a:t>
            </a:r>
            <a:endParaRPr lang="en-GB" dirty="0" smtClean="0"/>
          </a:p>
          <a:p>
            <a:pPr algn="ctr"/>
            <a:endParaRPr lang="en-GB" dirty="0" smtClean="0"/>
          </a:p>
          <a:p>
            <a:pPr algn="l"/>
            <a:r>
              <a:rPr lang="en-GB" dirty="0" smtClean="0"/>
              <a:t>Value of house after renovation	£200,000</a:t>
            </a:r>
          </a:p>
          <a:p>
            <a:pPr algn="l"/>
            <a:endParaRPr lang="en-GB" dirty="0" smtClean="0"/>
          </a:p>
          <a:p>
            <a:pPr algn="l"/>
            <a:r>
              <a:rPr lang="en-GB" dirty="0" smtClean="0"/>
              <a:t>Value of house after 15 years		£246,000</a:t>
            </a:r>
          </a:p>
          <a:p>
            <a:pPr algn="l"/>
            <a:r>
              <a:rPr lang="en-GB" dirty="0" smtClean="0"/>
              <a:t>(1.5% inflation)</a:t>
            </a:r>
          </a:p>
          <a:p>
            <a:pPr algn="l"/>
            <a:endParaRPr lang="en-GB" dirty="0" smtClean="0"/>
          </a:p>
          <a:p>
            <a:pPr algn="l"/>
            <a:r>
              <a:rPr lang="en-GB" dirty="0" smtClean="0"/>
              <a:t>Income after 15 years			  £6,650 pa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1412776"/>
            <a:ext cx="7854696" cy="4896544"/>
          </a:xfrm>
        </p:spPr>
        <p:txBody>
          <a:bodyPr>
            <a:normAutofit/>
          </a:bodyPr>
          <a:lstStyle/>
          <a:p>
            <a:pPr algn="ctr"/>
            <a:r>
              <a:rPr lang="en-GB" sz="2800" dirty="0" err="1" smtClean="0">
                <a:solidFill>
                  <a:schemeClr val="bg1"/>
                </a:solidFill>
              </a:rPr>
              <a:t>Spitalford</a:t>
            </a:r>
            <a:r>
              <a:rPr lang="en-GB" sz="2800" dirty="0" smtClean="0">
                <a:solidFill>
                  <a:schemeClr val="bg1"/>
                </a:solidFill>
              </a:rPr>
              <a:t> Cemetery</a:t>
            </a:r>
          </a:p>
          <a:p>
            <a:pPr algn="ctr"/>
            <a:endParaRPr lang="en-GB" sz="2800" dirty="0" smtClean="0">
              <a:solidFill>
                <a:schemeClr val="bg1"/>
              </a:solidFill>
            </a:endParaRPr>
          </a:p>
          <a:p>
            <a:pPr algn="l"/>
            <a:r>
              <a:rPr lang="en-GB" sz="2800" dirty="0" smtClean="0">
                <a:solidFill>
                  <a:schemeClr val="bg1"/>
                </a:solidFill>
              </a:rPr>
              <a:t>In 1883 it became apparent that the grave yard at the </a:t>
            </a:r>
            <a:r>
              <a:rPr lang="en-GB" sz="2800" dirty="0" err="1" smtClean="0">
                <a:solidFill>
                  <a:schemeClr val="bg1"/>
                </a:solidFill>
              </a:rPr>
              <a:t>Embleton</a:t>
            </a:r>
            <a:r>
              <a:rPr lang="en-GB" sz="2800" dirty="0" smtClean="0">
                <a:solidFill>
                  <a:schemeClr val="bg1"/>
                </a:solidFill>
              </a:rPr>
              <a:t> Parish Church was short on capacity.</a:t>
            </a:r>
          </a:p>
          <a:p>
            <a:pPr algn="l"/>
            <a:endParaRPr lang="en-GB" sz="2800" dirty="0" smtClean="0">
              <a:solidFill>
                <a:schemeClr val="bg1"/>
              </a:solidFill>
            </a:endParaRPr>
          </a:p>
          <a:p>
            <a:pPr algn="l"/>
            <a:r>
              <a:rPr lang="en-GB" sz="2800" dirty="0" smtClean="0">
                <a:solidFill>
                  <a:schemeClr val="bg1"/>
                </a:solidFill>
              </a:rPr>
              <a:t>A group of local “worthies” decided to establish a new cemetery and formed the </a:t>
            </a:r>
            <a:r>
              <a:rPr lang="en-GB" sz="2800" dirty="0" err="1" smtClean="0">
                <a:solidFill>
                  <a:schemeClr val="bg1"/>
                </a:solidFill>
              </a:rPr>
              <a:t>Embleton</a:t>
            </a:r>
            <a:r>
              <a:rPr lang="en-GB" sz="2800" dirty="0" smtClean="0">
                <a:solidFill>
                  <a:schemeClr val="bg1"/>
                </a:solidFill>
              </a:rPr>
              <a:t> Burial Committee. </a:t>
            </a:r>
          </a:p>
          <a:p>
            <a:pPr algn="l">
              <a:buFont typeface="Wingdings" pitchFamily="2" charset="2"/>
              <a:buChar char="v"/>
            </a:pPr>
            <a:endParaRPr lang="en-GB"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980728"/>
            <a:ext cx="7854696" cy="5688632"/>
          </a:xfrm>
        </p:spPr>
        <p:txBody>
          <a:bodyPr>
            <a:normAutofit/>
          </a:bodyPr>
          <a:lstStyle/>
          <a:p>
            <a:pPr algn="ctr"/>
            <a:r>
              <a:rPr lang="en-GB" dirty="0" smtClean="0"/>
              <a:t>Costing summary</a:t>
            </a:r>
          </a:p>
          <a:p>
            <a:pPr algn="ctr"/>
            <a:endParaRPr lang="en-GB" dirty="0" smtClean="0"/>
          </a:p>
          <a:p>
            <a:pPr algn="ctr"/>
            <a:r>
              <a:rPr lang="en-GB" dirty="0" smtClean="0"/>
              <a:t>After 15 years</a:t>
            </a:r>
          </a:p>
          <a:p>
            <a:pPr algn="ctr"/>
            <a:endParaRPr lang="en-GB" dirty="0" smtClean="0"/>
          </a:p>
          <a:p>
            <a:pPr algn="l"/>
            <a:r>
              <a:rPr lang="en-GB" dirty="0" smtClean="0"/>
              <a:t>Option			Value			Income</a:t>
            </a:r>
          </a:p>
          <a:p>
            <a:pPr algn="l"/>
            <a:endParaRPr lang="en-GB" dirty="0" smtClean="0"/>
          </a:p>
          <a:p>
            <a:pPr algn="l"/>
            <a:r>
              <a:rPr lang="en-GB" dirty="0" smtClean="0"/>
              <a:t>Sell house			£185,700		£3,700 </a:t>
            </a:r>
          </a:p>
          <a:p>
            <a:pPr algn="l"/>
            <a:endParaRPr lang="en-GB" dirty="0" smtClean="0"/>
          </a:p>
          <a:p>
            <a:pPr algn="l"/>
            <a:r>
              <a:rPr lang="en-GB" dirty="0" smtClean="0"/>
              <a:t>Renovate house		£246,000		£6,650</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179512" y="908720"/>
            <a:ext cx="8964488" cy="5949280"/>
          </a:xfrm>
        </p:spPr>
        <p:txBody>
          <a:bodyPr>
            <a:normAutofit fontScale="92500" lnSpcReduction="20000"/>
          </a:bodyPr>
          <a:lstStyle/>
          <a:p>
            <a:pPr algn="ctr"/>
            <a:r>
              <a:rPr lang="en-GB" dirty="0" smtClean="0">
                <a:solidFill>
                  <a:srgbClr val="FF0000"/>
                </a:solidFill>
              </a:rPr>
              <a:t>Risks Analysis</a:t>
            </a:r>
          </a:p>
          <a:p>
            <a:pPr algn="l"/>
            <a:endParaRPr lang="en-GB" dirty="0" smtClean="0"/>
          </a:p>
          <a:p>
            <a:pPr algn="l"/>
            <a:r>
              <a:rPr lang="en-GB" dirty="0" smtClean="0">
                <a:solidFill>
                  <a:srgbClr val="FF0000"/>
                </a:solidFill>
              </a:rPr>
              <a:t>Contingency		Income	Expenditure	 	Profit/Loss</a:t>
            </a:r>
          </a:p>
          <a:p>
            <a:pPr algn="l"/>
            <a:endParaRPr lang="en-GB" dirty="0" smtClean="0">
              <a:solidFill>
                <a:srgbClr val="FF0000"/>
              </a:solidFill>
            </a:endParaRPr>
          </a:p>
          <a:p>
            <a:pPr algn="l"/>
            <a:r>
              <a:rPr lang="en-GB" dirty="0" smtClean="0">
                <a:solidFill>
                  <a:srgbClr val="FF0000"/>
                </a:solidFill>
              </a:rPr>
              <a:t>7 funerals		</a:t>
            </a:r>
            <a:r>
              <a:rPr lang="en-GB" dirty="0" smtClean="0">
                <a:solidFill>
                  <a:schemeClr val="bg1"/>
                </a:solidFill>
              </a:rPr>
              <a:t>£10,200</a:t>
            </a:r>
            <a:r>
              <a:rPr lang="en-GB" dirty="0" smtClean="0">
                <a:solidFill>
                  <a:srgbClr val="FF0000"/>
                </a:solidFill>
              </a:rPr>
              <a:t>	£10,000		</a:t>
            </a:r>
            <a:r>
              <a:rPr lang="en-GB" dirty="0" smtClean="0">
                <a:solidFill>
                  <a:schemeClr val="bg1"/>
                </a:solidFill>
              </a:rPr>
              <a:t>£   200</a:t>
            </a:r>
          </a:p>
          <a:p>
            <a:pPr algn="l"/>
            <a:endParaRPr lang="en-GB" dirty="0" smtClean="0">
              <a:solidFill>
                <a:srgbClr val="FF0000"/>
              </a:solidFill>
            </a:endParaRPr>
          </a:p>
          <a:p>
            <a:pPr algn="l"/>
            <a:r>
              <a:rPr lang="en-GB" dirty="0" smtClean="0">
                <a:solidFill>
                  <a:srgbClr val="FF0000"/>
                </a:solidFill>
              </a:rPr>
              <a:t>No funerals		</a:t>
            </a:r>
            <a:r>
              <a:rPr lang="en-GB" dirty="0" smtClean="0">
                <a:solidFill>
                  <a:schemeClr val="bg1"/>
                </a:solidFill>
              </a:rPr>
              <a:t>£5,400</a:t>
            </a:r>
            <a:r>
              <a:rPr lang="en-GB" dirty="0" smtClean="0">
                <a:solidFill>
                  <a:srgbClr val="FF0000"/>
                </a:solidFill>
              </a:rPr>
              <a:t>	£6,950		£1,550</a:t>
            </a:r>
          </a:p>
          <a:p>
            <a:pPr algn="l"/>
            <a:endParaRPr lang="en-GB" dirty="0" smtClean="0">
              <a:solidFill>
                <a:srgbClr val="FF0000"/>
              </a:solidFill>
            </a:endParaRPr>
          </a:p>
          <a:p>
            <a:pPr algn="l"/>
            <a:r>
              <a:rPr lang="en-GB" dirty="0" smtClean="0">
                <a:solidFill>
                  <a:srgbClr val="FF0000"/>
                </a:solidFill>
              </a:rPr>
              <a:t>No tenant		</a:t>
            </a:r>
            <a:r>
              <a:rPr lang="en-GB" dirty="0" smtClean="0">
                <a:solidFill>
                  <a:schemeClr val="bg1"/>
                </a:solidFill>
              </a:rPr>
              <a:t>£4,800</a:t>
            </a:r>
            <a:r>
              <a:rPr lang="en-GB" dirty="0" smtClean="0">
                <a:solidFill>
                  <a:srgbClr val="FF0000"/>
                </a:solidFill>
              </a:rPr>
              <a:t>	£10,000		£5,400</a:t>
            </a:r>
          </a:p>
          <a:p>
            <a:pPr algn="l"/>
            <a:endParaRPr lang="en-GB" dirty="0" smtClean="0">
              <a:solidFill>
                <a:srgbClr val="FF0000"/>
              </a:solidFill>
            </a:endParaRPr>
          </a:p>
          <a:p>
            <a:pPr algn="l"/>
            <a:r>
              <a:rPr lang="en-GB" dirty="0" smtClean="0">
                <a:solidFill>
                  <a:srgbClr val="FF0000"/>
                </a:solidFill>
              </a:rPr>
              <a:t>No burials and</a:t>
            </a:r>
          </a:p>
          <a:p>
            <a:pPr algn="l"/>
            <a:r>
              <a:rPr lang="en-GB" dirty="0" smtClean="0">
                <a:solidFill>
                  <a:srgbClr val="FF0000"/>
                </a:solidFill>
              </a:rPr>
              <a:t>No tenant		  Nil		£6,950		£6,950</a:t>
            </a:r>
          </a:p>
          <a:p>
            <a:pPr algn="l"/>
            <a:endParaRPr lang="en-GB" dirty="0" smtClean="0">
              <a:solidFill>
                <a:srgbClr val="FF0000"/>
              </a:solidFill>
            </a:endParaRPr>
          </a:p>
          <a:p>
            <a:pPr algn="l"/>
            <a:r>
              <a:rPr lang="en-GB" dirty="0" smtClean="0">
                <a:solidFill>
                  <a:srgbClr val="FF0000"/>
                </a:solidFill>
              </a:rPr>
              <a:t>12 funerals		</a:t>
            </a:r>
            <a:r>
              <a:rPr lang="en-GB" dirty="0" smtClean="0">
                <a:solidFill>
                  <a:schemeClr val="bg1"/>
                </a:solidFill>
              </a:rPr>
              <a:t>£18,800</a:t>
            </a:r>
            <a:r>
              <a:rPr lang="en-GB" dirty="0" smtClean="0">
                <a:solidFill>
                  <a:srgbClr val="FF0000"/>
                </a:solidFill>
              </a:rPr>
              <a:t>	£12,000		</a:t>
            </a:r>
            <a:r>
              <a:rPr lang="en-GB" dirty="0" smtClean="0">
                <a:solidFill>
                  <a:schemeClr val="bg1"/>
                </a:solidFill>
              </a:rPr>
              <a:t>£6,800</a:t>
            </a:r>
            <a:r>
              <a:rPr lang="en-GB" dirty="0" smtClean="0">
                <a:solidFill>
                  <a:srgbClr val="FF0000"/>
                </a:solidFill>
              </a:rPr>
              <a:t>				</a:t>
            </a:r>
          </a:p>
          <a:p>
            <a:pPr algn="l"/>
            <a:endParaRPr lang="en-GB" dirty="0" smtClean="0"/>
          </a:p>
          <a:p>
            <a:pPr algn="l"/>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980728"/>
            <a:ext cx="7854696" cy="5688632"/>
          </a:xfrm>
        </p:spPr>
        <p:txBody>
          <a:bodyPr>
            <a:normAutofit/>
          </a:bodyPr>
          <a:lstStyle/>
          <a:p>
            <a:pPr algn="ctr"/>
            <a:r>
              <a:rPr lang="en-GB" dirty="0" smtClean="0"/>
              <a:t>Parish Council Resolutions</a:t>
            </a:r>
          </a:p>
          <a:p>
            <a:pPr algn="l"/>
            <a:endParaRPr lang="en-GB" dirty="0" smtClean="0"/>
          </a:p>
          <a:p>
            <a:pPr algn="l"/>
            <a:r>
              <a:rPr lang="en-GB" dirty="0" smtClean="0"/>
              <a:t>			</a:t>
            </a:r>
            <a:r>
              <a:rPr lang="en-GB" sz="2800" dirty="0" smtClean="0"/>
              <a:t>Resolution 1</a:t>
            </a:r>
          </a:p>
          <a:p>
            <a:pPr algn="l"/>
            <a:endParaRPr lang="en-GB" sz="2800" dirty="0" smtClean="0"/>
          </a:p>
          <a:p>
            <a:pPr algn="l"/>
            <a:r>
              <a:rPr lang="en-GB" sz="2800" dirty="0" smtClean="0"/>
              <a:t>The Council resolves that </a:t>
            </a:r>
            <a:r>
              <a:rPr lang="en-GB" sz="2800" dirty="0" err="1" smtClean="0"/>
              <a:t>Embleton</a:t>
            </a:r>
            <a:r>
              <a:rPr lang="en-GB" sz="2800" dirty="0" smtClean="0"/>
              <a:t> Parish Council shall be the host of the EJBC.</a:t>
            </a:r>
          </a:p>
          <a:p>
            <a:pPr algn="l"/>
            <a:endParaRPr lang="en-GB" dirty="0" smtClean="0"/>
          </a:p>
          <a:p>
            <a:pPr algn="l"/>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980728"/>
            <a:ext cx="7854696" cy="5688632"/>
          </a:xfrm>
        </p:spPr>
        <p:txBody>
          <a:bodyPr>
            <a:normAutofit/>
          </a:bodyPr>
          <a:lstStyle/>
          <a:p>
            <a:pPr algn="ctr"/>
            <a:r>
              <a:rPr lang="en-GB" dirty="0" smtClean="0"/>
              <a:t>Parish Council Resolutions</a:t>
            </a:r>
          </a:p>
          <a:p>
            <a:pPr algn="l"/>
            <a:endParaRPr lang="en-GB" dirty="0" smtClean="0"/>
          </a:p>
          <a:p>
            <a:pPr algn="ctr"/>
            <a:r>
              <a:rPr lang="en-GB" sz="2800" dirty="0" smtClean="0"/>
              <a:t>Resolution 2</a:t>
            </a:r>
          </a:p>
          <a:p>
            <a:pPr algn="l"/>
            <a:endParaRPr lang="en-GB" sz="2800" dirty="0" smtClean="0"/>
          </a:p>
          <a:p>
            <a:pPr algn="l"/>
            <a:r>
              <a:rPr lang="en-GB" sz="2800" dirty="0" smtClean="0"/>
              <a:t>The Council endorses the adoption of the existing Terms of Reference for the EJBC.</a:t>
            </a:r>
          </a:p>
          <a:p>
            <a:pPr algn="l"/>
            <a:endParaRPr lang="en-GB"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980728"/>
            <a:ext cx="7854696" cy="5688632"/>
          </a:xfrm>
        </p:spPr>
        <p:txBody>
          <a:bodyPr>
            <a:normAutofit/>
          </a:bodyPr>
          <a:lstStyle/>
          <a:p>
            <a:pPr algn="ctr"/>
            <a:r>
              <a:rPr lang="en-GB" dirty="0" smtClean="0"/>
              <a:t>Parish Council Resolutions</a:t>
            </a:r>
          </a:p>
          <a:p>
            <a:pPr algn="ctr"/>
            <a:endParaRPr lang="en-GB" dirty="0" smtClean="0"/>
          </a:p>
          <a:p>
            <a:pPr algn="ctr"/>
            <a:r>
              <a:rPr lang="en-GB" sz="2800" dirty="0" smtClean="0"/>
              <a:t>Resolution 3</a:t>
            </a:r>
          </a:p>
          <a:p>
            <a:pPr algn="l"/>
            <a:endParaRPr lang="en-GB" sz="2800" dirty="0" smtClean="0"/>
          </a:p>
          <a:p>
            <a:pPr algn="l"/>
            <a:r>
              <a:rPr lang="en-GB" sz="2800" dirty="0" smtClean="0"/>
              <a:t>The Council endorses the policy of the EJBC to manage the Cemetery without subsidies from the Parish Councils.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980728"/>
            <a:ext cx="7854696" cy="5688632"/>
          </a:xfrm>
        </p:spPr>
        <p:txBody>
          <a:bodyPr>
            <a:normAutofit/>
          </a:bodyPr>
          <a:lstStyle/>
          <a:p>
            <a:pPr algn="ctr"/>
            <a:r>
              <a:rPr lang="en-GB" dirty="0" smtClean="0"/>
              <a:t>Parish Council Resolutions</a:t>
            </a:r>
          </a:p>
          <a:p>
            <a:pPr algn="ctr"/>
            <a:endParaRPr lang="en-GB" sz="2800" dirty="0" smtClean="0"/>
          </a:p>
          <a:p>
            <a:pPr algn="ctr"/>
            <a:r>
              <a:rPr lang="en-GB" sz="2800" dirty="0" smtClean="0"/>
              <a:t>Resolution 4</a:t>
            </a:r>
          </a:p>
          <a:p>
            <a:pPr algn="l"/>
            <a:endParaRPr lang="en-GB" sz="2800" dirty="0" smtClean="0"/>
          </a:p>
          <a:p>
            <a:pPr algn="l"/>
            <a:r>
              <a:rPr lang="en-GB" sz="2800" dirty="0" smtClean="0"/>
              <a:t>The Council supports the policy of the EJBC to renovate the Cemetery House and will apply for approval for a loan to enable this to be implemented.</a:t>
            </a:r>
          </a:p>
          <a:p>
            <a:pPr algn="l"/>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467544" y="1196752"/>
            <a:ext cx="7854696" cy="5040560"/>
          </a:xfrm>
        </p:spPr>
        <p:txBody>
          <a:bodyPr/>
          <a:lstStyle/>
          <a:p>
            <a:pPr algn="ctr"/>
            <a:r>
              <a:rPr lang="en-GB" sz="2800" dirty="0" err="1" smtClean="0">
                <a:solidFill>
                  <a:schemeClr val="bg1"/>
                </a:solidFill>
              </a:rPr>
              <a:t>Spitalford</a:t>
            </a:r>
            <a:r>
              <a:rPr lang="en-GB" sz="2800" dirty="0" smtClean="0">
                <a:solidFill>
                  <a:schemeClr val="bg1"/>
                </a:solidFill>
              </a:rPr>
              <a:t> Cemetery</a:t>
            </a:r>
          </a:p>
          <a:p>
            <a:pPr algn="l"/>
            <a:endParaRPr lang="en-GB" sz="2800" dirty="0" smtClean="0">
              <a:solidFill>
                <a:schemeClr val="bg1"/>
              </a:solidFill>
            </a:endParaRPr>
          </a:p>
          <a:p>
            <a:pPr algn="l"/>
            <a:r>
              <a:rPr lang="en-GB" sz="2800" dirty="0" smtClean="0">
                <a:solidFill>
                  <a:schemeClr val="bg1"/>
                </a:solidFill>
              </a:rPr>
              <a:t>In 1883 the </a:t>
            </a:r>
            <a:r>
              <a:rPr lang="en-GB" sz="2800" dirty="0" err="1" smtClean="0">
                <a:solidFill>
                  <a:schemeClr val="bg1"/>
                </a:solidFill>
              </a:rPr>
              <a:t>Embleton</a:t>
            </a:r>
            <a:r>
              <a:rPr lang="en-GB" sz="2800" dirty="0" smtClean="0">
                <a:solidFill>
                  <a:schemeClr val="bg1"/>
                </a:solidFill>
              </a:rPr>
              <a:t> Burial Committee took out a mortgage for £1,200 to purchase the land from John Craster and build the house, arch  and other buildings.</a:t>
            </a:r>
          </a:p>
          <a:p>
            <a:pPr algn="l"/>
            <a:endParaRPr lang="en-GB" sz="2800" dirty="0" smtClean="0">
              <a:solidFill>
                <a:schemeClr val="bg1"/>
              </a:solidFill>
            </a:endParaRPr>
          </a:p>
          <a:p>
            <a:pPr algn="l"/>
            <a:r>
              <a:rPr lang="en-GB" sz="2800" dirty="0" smtClean="0">
                <a:solidFill>
                  <a:schemeClr val="bg1"/>
                </a:solidFill>
              </a:rPr>
              <a:t>They retained a sexton who lived in the house and ran the Cemetery.</a:t>
            </a:r>
          </a:p>
          <a:p>
            <a:pPr algn="ct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9552" y="1268760"/>
            <a:ext cx="7854696" cy="5112568"/>
          </a:xfrm>
        </p:spPr>
        <p:txBody>
          <a:bodyPr>
            <a:normAutofit/>
          </a:bodyPr>
          <a:lstStyle/>
          <a:p>
            <a:pPr algn="ctr"/>
            <a:r>
              <a:rPr lang="en-GB" sz="2800" dirty="0" err="1" smtClean="0">
                <a:solidFill>
                  <a:schemeClr val="bg1"/>
                </a:solidFill>
              </a:rPr>
              <a:t>Spitalford</a:t>
            </a:r>
            <a:r>
              <a:rPr lang="en-GB" sz="2800" dirty="0" smtClean="0">
                <a:solidFill>
                  <a:schemeClr val="bg1"/>
                </a:solidFill>
              </a:rPr>
              <a:t> Cemetery</a:t>
            </a:r>
          </a:p>
          <a:p>
            <a:pPr algn="ctr"/>
            <a:endParaRPr lang="en-GB" sz="2800" dirty="0" smtClean="0">
              <a:solidFill>
                <a:schemeClr val="bg1"/>
              </a:solidFill>
            </a:endParaRPr>
          </a:p>
          <a:p>
            <a:pPr algn="l"/>
            <a:r>
              <a:rPr lang="en-GB" sz="2800" dirty="0" smtClean="0">
                <a:solidFill>
                  <a:schemeClr val="bg1"/>
                </a:solidFill>
              </a:rPr>
              <a:t>The minute books of the Burial Committee since 1919 are in the county archives and show that the Committee ran the Cemetery from the revenue generated.</a:t>
            </a:r>
          </a:p>
          <a:p>
            <a:pPr algn="l"/>
            <a:endParaRPr lang="en-GB" sz="2800" dirty="0" smtClean="0">
              <a:solidFill>
                <a:schemeClr val="bg1"/>
              </a:solidFill>
            </a:endParaRPr>
          </a:p>
          <a:p>
            <a:pPr algn="l"/>
            <a:r>
              <a:rPr lang="en-GB" sz="2800" dirty="0" smtClean="0">
                <a:solidFill>
                  <a:schemeClr val="bg1"/>
                </a:solidFill>
              </a:rPr>
              <a:t>Neither the constitution of the Burial Committee nor the deeds to the house and land have been found in the archives.</a:t>
            </a:r>
            <a:endParaRPr lang="en-GB" sz="28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1196752"/>
            <a:ext cx="7854696" cy="5112568"/>
          </a:xfrm>
        </p:spPr>
        <p:txBody>
          <a:bodyPr>
            <a:normAutofit/>
          </a:bodyPr>
          <a:lstStyle/>
          <a:p>
            <a:pPr algn="ctr"/>
            <a:r>
              <a:rPr lang="en-GB" sz="2800" dirty="0" err="1" smtClean="0">
                <a:solidFill>
                  <a:schemeClr val="bg1"/>
                </a:solidFill>
              </a:rPr>
              <a:t>Spitalford</a:t>
            </a:r>
            <a:r>
              <a:rPr lang="en-GB" sz="2800" dirty="0" smtClean="0">
                <a:solidFill>
                  <a:schemeClr val="bg1"/>
                </a:solidFill>
              </a:rPr>
              <a:t> Cemetery</a:t>
            </a:r>
          </a:p>
          <a:p>
            <a:pPr algn="ctr"/>
            <a:endParaRPr lang="en-GB" sz="2800" dirty="0" smtClean="0">
              <a:solidFill>
                <a:schemeClr val="bg1"/>
              </a:solidFill>
            </a:endParaRPr>
          </a:p>
          <a:p>
            <a:pPr algn="l"/>
            <a:r>
              <a:rPr lang="en-GB" sz="2800" dirty="0" smtClean="0">
                <a:solidFill>
                  <a:schemeClr val="bg1"/>
                </a:solidFill>
              </a:rPr>
              <a:t>The minute books and papers in the archives show that in 1973 it became apparent that the Cemetery House required renovation and an architect was instructed to draw up the necessary plans and schedules of work.</a:t>
            </a:r>
          </a:p>
          <a:p>
            <a:pPr algn="l"/>
            <a:endParaRPr lang="en-GB" sz="2800" dirty="0" smtClean="0">
              <a:solidFill>
                <a:schemeClr val="bg1"/>
              </a:solidFill>
            </a:endParaRPr>
          </a:p>
          <a:p>
            <a:pPr algn="l"/>
            <a:r>
              <a:rPr lang="en-GB" sz="2800" dirty="0" smtClean="0">
                <a:solidFill>
                  <a:schemeClr val="bg1"/>
                </a:solidFill>
              </a:rPr>
              <a:t>At that time the house was valued at £6,000.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1196752"/>
            <a:ext cx="7854696" cy="5112568"/>
          </a:xfrm>
        </p:spPr>
        <p:txBody>
          <a:bodyPr>
            <a:normAutofit/>
          </a:bodyPr>
          <a:lstStyle/>
          <a:p>
            <a:pPr algn="ctr"/>
            <a:r>
              <a:rPr lang="en-GB" sz="2800" dirty="0" err="1" smtClean="0">
                <a:solidFill>
                  <a:schemeClr val="bg1"/>
                </a:solidFill>
              </a:rPr>
              <a:t>Spitalford</a:t>
            </a:r>
            <a:r>
              <a:rPr lang="en-GB" sz="2800" dirty="0" smtClean="0">
                <a:solidFill>
                  <a:schemeClr val="bg1"/>
                </a:solidFill>
              </a:rPr>
              <a:t> Cemetery</a:t>
            </a:r>
          </a:p>
          <a:p>
            <a:pPr algn="ctr"/>
            <a:endParaRPr lang="en-GB" sz="2800" dirty="0" smtClean="0">
              <a:solidFill>
                <a:schemeClr val="bg1"/>
              </a:solidFill>
            </a:endParaRPr>
          </a:p>
          <a:p>
            <a:pPr algn="l"/>
            <a:r>
              <a:rPr lang="en-GB" sz="2800" dirty="0" smtClean="0">
                <a:solidFill>
                  <a:schemeClr val="bg1"/>
                </a:solidFill>
              </a:rPr>
              <a:t>In 1976 a contract was placed with </a:t>
            </a:r>
            <a:r>
              <a:rPr lang="en-GB" sz="2800" dirty="0" err="1" smtClean="0">
                <a:solidFill>
                  <a:schemeClr val="bg1"/>
                </a:solidFill>
              </a:rPr>
              <a:t>Dundas</a:t>
            </a:r>
            <a:r>
              <a:rPr lang="en-GB" sz="2800" dirty="0" smtClean="0">
                <a:solidFill>
                  <a:schemeClr val="bg1"/>
                </a:solidFill>
              </a:rPr>
              <a:t> of Little Mill to carry out the work for £3,250. This included an upstairs bathroom.</a:t>
            </a:r>
          </a:p>
          <a:p>
            <a:pPr algn="l"/>
            <a:endParaRPr lang="en-GB" sz="2800" dirty="0" smtClean="0">
              <a:solidFill>
                <a:schemeClr val="bg1"/>
              </a:solidFill>
            </a:endParaRPr>
          </a:p>
          <a:p>
            <a:pPr algn="l"/>
            <a:r>
              <a:rPr lang="en-GB" sz="2800" dirty="0" smtClean="0">
                <a:solidFill>
                  <a:schemeClr val="bg1"/>
                </a:solidFill>
              </a:rPr>
              <a:t>The work was financed by the three parishes who each took out loans over 25 years.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1196752"/>
            <a:ext cx="7854696" cy="5112568"/>
          </a:xfrm>
        </p:spPr>
        <p:txBody>
          <a:bodyPr>
            <a:normAutofit/>
          </a:bodyPr>
          <a:lstStyle/>
          <a:p>
            <a:pPr algn="ctr"/>
            <a:r>
              <a:rPr lang="en-GB" sz="2800" dirty="0" err="1" smtClean="0">
                <a:solidFill>
                  <a:schemeClr val="bg1"/>
                </a:solidFill>
              </a:rPr>
              <a:t>Spitalford</a:t>
            </a:r>
            <a:r>
              <a:rPr lang="en-GB" sz="2800" dirty="0" smtClean="0">
                <a:solidFill>
                  <a:schemeClr val="bg1"/>
                </a:solidFill>
              </a:rPr>
              <a:t> Cemetery</a:t>
            </a:r>
          </a:p>
          <a:p>
            <a:pPr algn="ctr"/>
            <a:endParaRPr lang="en-GB" sz="2800" dirty="0" smtClean="0">
              <a:solidFill>
                <a:schemeClr val="bg1"/>
              </a:solidFill>
            </a:endParaRPr>
          </a:p>
          <a:p>
            <a:pPr algn="l"/>
            <a:r>
              <a:rPr lang="en-GB" sz="2800" dirty="0" smtClean="0">
                <a:solidFill>
                  <a:schemeClr val="bg1"/>
                </a:solidFill>
              </a:rPr>
              <a:t>In recent years the Cemetery has been operating at a loss and has relied on subsidies from the three parishes  The average subsidy over the last three years is £7,000 pa, £1,000 per funeral.</a:t>
            </a:r>
          </a:p>
          <a:p>
            <a:pPr algn="l"/>
            <a:endParaRPr lang="en-GB" sz="2800" dirty="0" smtClean="0">
              <a:solidFill>
                <a:schemeClr val="bg1"/>
              </a:solidFill>
            </a:endParaRPr>
          </a:p>
          <a:p>
            <a:pPr algn="l"/>
            <a:r>
              <a:rPr lang="en-GB" sz="2800" dirty="0" smtClean="0">
                <a:solidFill>
                  <a:schemeClr val="bg1"/>
                </a:solidFill>
              </a:rPr>
              <a:t>Only essential works have been carried out by the committee and the central heating system was installed by the caretaker at her expense. </a:t>
            </a:r>
            <a:endParaRPr lang="en-GB" sz="28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851648" cy="792088"/>
          </a:xfrm>
        </p:spPr>
        <p:txBody>
          <a:bodyPr>
            <a:normAutofit/>
          </a:bodyPr>
          <a:lstStyle/>
          <a:p>
            <a:pPr algn="ctr"/>
            <a:r>
              <a:rPr lang="en-GB" sz="3600" dirty="0" err="1" smtClean="0">
                <a:solidFill>
                  <a:srgbClr val="FFFF00"/>
                </a:solidFill>
              </a:rPr>
              <a:t>Embleton</a:t>
            </a:r>
            <a:r>
              <a:rPr lang="en-GB" sz="3600" dirty="0" smtClean="0">
                <a:solidFill>
                  <a:srgbClr val="FFFF00"/>
                </a:solidFill>
              </a:rPr>
              <a:t> Joint Burial Committee</a:t>
            </a:r>
            <a:endParaRPr lang="en-GB" sz="3600" dirty="0">
              <a:solidFill>
                <a:srgbClr val="FFFF00"/>
              </a:solidFill>
            </a:endParaRPr>
          </a:p>
        </p:txBody>
      </p:sp>
      <p:sp>
        <p:nvSpPr>
          <p:cNvPr id="3" name="Subtitle 2"/>
          <p:cNvSpPr>
            <a:spLocks noGrp="1"/>
          </p:cNvSpPr>
          <p:nvPr>
            <p:ph type="subTitle" idx="1"/>
          </p:nvPr>
        </p:nvSpPr>
        <p:spPr>
          <a:xfrm>
            <a:off x="533400" y="1196752"/>
            <a:ext cx="7854696" cy="5112568"/>
          </a:xfrm>
        </p:spPr>
        <p:txBody>
          <a:bodyPr>
            <a:normAutofit/>
          </a:bodyPr>
          <a:lstStyle/>
          <a:p>
            <a:pPr algn="ctr"/>
            <a:r>
              <a:rPr lang="en-GB" sz="2800" dirty="0" err="1" smtClean="0">
                <a:solidFill>
                  <a:schemeClr val="bg1"/>
                </a:solidFill>
              </a:rPr>
              <a:t>Spitalford</a:t>
            </a:r>
            <a:r>
              <a:rPr lang="en-GB" sz="2800" dirty="0" smtClean="0">
                <a:solidFill>
                  <a:schemeClr val="bg1"/>
                </a:solidFill>
              </a:rPr>
              <a:t> Cemetery</a:t>
            </a:r>
          </a:p>
          <a:p>
            <a:pPr algn="ctr"/>
            <a:endParaRPr lang="en-GB" sz="2800" dirty="0" smtClean="0">
              <a:solidFill>
                <a:schemeClr val="bg1"/>
              </a:solidFill>
            </a:endParaRPr>
          </a:p>
          <a:p>
            <a:pPr algn="l"/>
            <a:r>
              <a:rPr lang="en-GB" sz="2800" dirty="0" smtClean="0">
                <a:solidFill>
                  <a:schemeClr val="bg1"/>
                </a:solidFill>
              </a:rPr>
              <a:t>The headstones in the Cemetery have been inspected by members of the committee and local stone mason.</a:t>
            </a:r>
          </a:p>
          <a:p>
            <a:pPr algn="l"/>
            <a:endParaRPr lang="en-GB" sz="2800" dirty="0" smtClean="0">
              <a:solidFill>
                <a:schemeClr val="bg1"/>
              </a:solidFill>
            </a:endParaRPr>
          </a:p>
          <a:p>
            <a:pPr algn="l"/>
            <a:r>
              <a:rPr lang="en-GB" sz="2800" dirty="0" smtClean="0">
                <a:solidFill>
                  <a:schemeClr val="bg1"/>
                </a:solidFill>
              </a:rPr>
              <a:t>Those in a dangerous condition have been placed flat to prevent accidents.</a:t>
            </a:r>
          </a:p>
          <a:p>
            <a:pPr algn="l"/>
            <a:endParaRPr lang="en-GB" sz="2800"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2108</TotalTime>
  <Words>1510</Words>
  <Application>Microsoft Office PowerPoint</Application>
  <PresentationFormat>On-screen Show (4:3)</PresentationFormat>
  <Paragraphs>265</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lpstr>Embleton Joint Burial Committee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Embleton Joint Burial Committee</dc:title>
  <dc:creator>owen</dc:creator>
  <cp:lastModifiedBy>Bryn</cp:lastModifiedBy>
  <cp:revision>85</cp:revision>
  <dcterms:created xsi:type="dcterms:W3CDTF">2014-09-07T09:20:05Z</dcterms:created>
  <dcterms:modified xsi:type="dcterms:W3CDTF">2014-10-06T14:37:15Z</dcterms:modified>
</cp:coreProperties>
</file>